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3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5"/>
  </p:normalViewPr>
  <p:slideViewPr>
    <p:cSldViewPr snapToGrid="0" snapToObjects="1">
      <p:cViewPr varScale="1">
        <p:scale>
          <a:sx n="111" d="100"/>
          <a:sy n="111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16C31-35C7-2E4D-8943-36A883DD65A1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9AEF3-58E4-D145-B3E6-14463C0BA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35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59AEF3-58E4-D145-B3E6-14463C0BAF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598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59AEF3-58E4-D145-B3E6-14463C0BAF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06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03727-864C-2B47-A79C-0C843BB10DB4}" type="datetime1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802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89F73-41C1-D842-B72E-3689D88F8450}" type="datetime1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52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91593-74CE-B94D-94EF-6AD9DCA0E06C}" type="datetime1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85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B81C2-C637-2E4C-A5A4-67D16B4F97CF}" type="datetime1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3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521EB-0324-9744-804D-A4275C0A355F}" type="datetime1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737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4039B-D8E1-F64C-9137-9E6121A49C79}" type="datetime1">
              <a:rPr lang="en-US" smtClean="0"/>
              <a:t>12/12/16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1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0077F-363D-AB41-A9F7-2121C8281E7E}" type="datetime1">
              <a:rPr lang="en-US" smtClean="0"/>
              <a:t>12/12/16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0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F2886-B60F-8642-BA33-F5778ACDBF4A}" type="datetime1">
              <a:rPr lang="en-US" smtClean="0"/>
              <a:t>12/12/16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39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B718-8FC2-9140-BC0D-0A4F60652947}" type="datetime1">
              <a:rPr lang="en-US" smtClean="0"/>
              <a:t>12/12/16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11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13C6F4-42B5-8644-B8FD-D465936A39B3}" type="datetime1">
              <a:rPr lang="en-US" smtClean="0"/>
              <a:t>12/12/16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2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1A0CB-E3F9-FF46-9AE1-063A4516CDAB}" type="datetime1">
              <a:rPr lang="en-US" smtClean="0"/>
              <a:t>12/12/16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5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B3B7F-4D0D-2D45-8E9A-648BA66EF4F1}" type="datetime1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D469B-04E7-6844-B063-ABDF21E39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435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Comparison between </a:t>
            </a:r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Mitchell</a:t>
            </a:r>
            <a:r>
              <a:rPr lang="en-US" dirty="0" smtClean="0"/>
              <a:t>’s pipeline and ours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Kun Wang, Yanzhe Xu (Josh)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5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494" y="365125"/>
            <a:ext cx="11586258" cy="1325563"/>
          </a:xfrm>
        </p:spPr>
        <p:txBody>
          <a:bodyPr/>
          <a:lstStyle/>
          <a:p>
            <a:r>
              <a:rPr lang="en-US" dirty="0" smtClean="0"/>
              <a:t>Pipeline differences 1 -  </a:t>
            </a:r>
            <a:r>
              <a:rPr lang="en-US" dirty="0"/>
              <a:t>N</a:t>
            </a:r>
            <a:r>
              <a:rPr lang="en-US" dirty="0" smtClean="0"/>
              <a:t>ormalization difference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256" y="1859712"/>
            <a:ext cx="10515600" cy="4351338"/>
          </a:xfrm>
        </p:spPr>
        <p:txBody>
          <a:bodyPr/>
          <a:lstStyle/>
          <a:p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Mitchell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Ours: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225" y="4360818"/>
            <a:ext cx="6765925" cy="2159659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>
          <a:xfrm>
            <a:off x="6153873" y="5012384"/>
            <a:ext cx="763929" cy="42826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ame 13"/>
          <p:cNvSpPr/>
          <p:nvPr/>
        </p:nvSpPr>
        <p:spPr>
          <a:xfrm>
            <a:off x="6620719" y="5640568"/>
            <a:ext cx="1678329" cy="601884"/>
          </a:xfrm>
          <a:prstGeom prst="fram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324618" y="1690688"/>
            <a:ext cx="163203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1:</a:t>
            </a:r>
          </a:p>
          <a:p>
            <a:r>
              <a:rPr lang="en-US" sz="1100" dirty="0" smtClean="0"/>
              <a:t>Gray scale should be between [0, 255] But </a:t>
            </a:r>
            <a:r>
              <a:rPr lang="en-US" altLang="zh-CN" sz="1100" dirty="0" smtClean="0"/>
              <a:t>Dr.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Mitchell</a:t>
            </a:r>
            <a:r>
              <a:rPr lang="en-US" sz="1100" dirty="0" smtClean="0"/>
              <a:t> code increase normalization to [0, 256]</a:t>
            </a:r>
            <a:endParaRPr lang="en-US" sz="1100" dirty="0"/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881876" y="4627802"/>
            <a:ext cx="2570063" cy="1006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0384039" y="4117842"/>
            <a:ext cx="1632030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 2:</a:t>
            </a:r>
          </a:p>
          <a:p>
            <a:r>
              <a:rPr lang="en-US" sz="1100" dirty="0" smtClean="0"/>
              <a:t>After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Dr.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Mitchell</a:t>
            </a:r>
            <a:r>
              <a:rPr lang="en-US" sz="1100" dirty="0" smtClean="0"/>
              <a:t> get 256 gray scale, he uses ‘uint8’ transfer 256 to 0. Which means brightness pixel turns to darkness pixel </a:t>
            </a:r>
            <a:endParaRPr lang="en-US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904" y="1885124"/>
            <a:ext cx="7334605" cy="2166267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10" idx="0"/>
          </p:cNvCxnSpPr>
          <p:nvPr/>
        </p:nvCxnSpPr>
        <p:spPr>
          <a:xfrm flipV="1">
            <a:off x="6535838" y="2385014"/>
            <a:ext cx="3788780" cy="2627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7426046" y="2329833"/>
            <a:ext cx="2898572" cy="96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8899981" y="3716209"/>
            <a:ext cx="1551958" cy="811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ame 24"/>
          <p:cNvSpPr/>
          <p:nvPr/>
        </p:nvSpPr>
        <p:spPr>
          <a:xfrm>
            <a:off x="7221652" y="3096735"/>
            <a:ext cx="1678329" cy="601884"/>
          </a:xfrm>
          <a:prstGeom prst="fram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rame 25"/>
          <p:cNvSpPr/>
          <p:nvPr/>
        </p:nvSpPr>
        <p:spPr>
          <a:xfrm>
            <a:off x="6640010" y="2385523"/>
            <a:ext cx="763929" cy="42826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3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580" y="214655"/>
            <a:ext cx="10515600" cy="167201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ROI comparison Example1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800" dirty="0" smtClean="0"/>
              <a:t> </a:t>
            </a:r>
            <a:r>
              <a:rPr lang="en-US" sz="1800" dirty="0" err="1" smtClean="0"/>
              <a:t>Rwh</a:t>
            </a:r>
            <a:r>
              <a:rPr lang="en-US" sz="1800" dirty="0" smtClean="0"/>
              <a:t>: slice 17, slice coordinate (x, y) = (161,126), </a:t>
            </a:r>
            <a:r>
              <a:rPr lang="mr-IN" sz="1800" dirty="0" err="1" smtClean="0"/>
              <a:t>dicom</a:t>
            </a:r>
            <a:r>
              <a:rPr lang="en-US" sz="1800" dirty="0" smtClean="0"/>
              <a:t> </a:t>
            </a:r>
            <a:r>
              <a:rPr lang="mr-IN" sz="1800" dirty="0" err="1" smtClean="0"/>
              <a:t>file</a:t>
            </a:r>
            <a:r>
              <a:rPr lang="en-US" sz="1800" dirty="0" smtClean="0"/>
              <a:t>: </a:t>
            </a:r>
            <a:r>
              <a:rPr lang="en-US" sz="1800" i="1" dirty="0" smtClean="0"/>
              <a:t>Ax_T2_FSE_INTER_IM-0001-0017.dcm</a:t>
            </a:r>
            <a:endParaRPr lang="en-US" sz="1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843" y="4872908"/>
            <a:ext cx="4348806" cy="19850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709" y="4849623"/>
            <a:ext cx="4730750" cy="1857375"/>
          </a:xfrm>
          <a:prstGeom prst="rect">
            <a:avLst/>
          </a:prstGeom>
        </p:spPr>
      </p:pic>
      <p:sp>
        <p:nvSpPr>
          <p:cNvPr id="13" name="Frame 12"/>
          <p:cNvSpPr/>
          <p:nvPr/>
        </p:nvSpPr>
        <p:spPr>
          <a:xfrm>
            <a:off x="4080452" y="4696161"/>
            <a:ext cx="509287" cy="42826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8106" y="4696162"/>
            <a:ext cx="4052314" cy="2161838"/>
          </a:xfrm>
          <a:prstGeom prst="rect">
            <a:avLst/>
          </a:prstGeom>
        </p:spPr>
      </p:pic>
      <p:sp>
        <p:nvSpPr>
          <p:cNvPr id="15" name="Frame 14"/>
          <p:cNvSpPr/>
          <p:nvPr/>
        </p:nvSpPr>
        <p:spPr>
          <a:xfrm>
            <a:off x="8215771" y="4696161"/>
            <a:ext cx="352520" cy="292528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337" y="1456317"/>
            <a:ext cx="9686926" cy="3163113"/>
          </a:xfrm>
          <a:prstGeom prst="rect">
            <a:avLst/>
          </a:prstGeom>
        </p:spPr>
      </p:pic>
      <p:sp>
        <p:nvSpPr>
          <p:cNvPr id="20" name="Frame 19"/>
          <p:cNvSpPr/>
          <p:nvPr/>
        </p:nvSpPr>
        <p:spPr>
          <a:xfrm>
            <a:off x="6871879" y="1779874"/>
            <a:ext cx="547493" cy="436028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Frame 20"/>
          <p:cNvSpPr/>
          <p:nvPr/>
        </p:nvSpPr>
        <p:spPr>
          <a:xfrm>
            <a:off x="3825808" y="1797203"/>
            <a:ext cx="509287" cy="365928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Frame 21"/>
          <p:cNvSpPr/>
          <p:nvPr/>
        </p:nvSpPr>
        <p:spPr>
          <a:xfrm>
            <a:off x="779737" y="1787639"/>
            <a:ext cx="509287" cy="42826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382490" y="1779874"/>
            <a:ext cx="16679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some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other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gray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scales,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they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increase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gray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scale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level</a:t>
            </a:r>
            <a:r>
              <a:rPr lang="zh-CN" altLang="en-US" sz="1400" dirty="0" smtClean="0"/>
              <a:t> 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3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580" y="214655"/>
            <a:ext cx="10515600" cy="167201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ROI comparison Example2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800" dirty="0" smtClean="0"/>
              <a:t> </a:t>
            </a:r>
            <a:r>
              <a:rPr lang="en-US" sz="1800" dirty="0" err="1" smtClean="0"/>
              <a:t>Rwh</a:t>
            </a:r>
            <a:r>
              <a:rPr lang="en-US" sz="1800" dirty="0" smtClean="0"/>
              <a:t>: slice 17, slice coordinate (x, y) = (161,126), </a:t>
            </a:r>
            <a:r>
              <a:rPr lang="mr-IN" sz="1800" dirty="0" err="1" smtClean="0"/>
              <a:t>dicom</a:t>
            </a:r>
            <a:r>
              <a:rPr lang="en-US" sz="1800" dirty="0" smtClean="0"/>
              <a:t> </a:t>
            </a:r>
            <a:r>
              <a:rPr lang="mr-IN" sz="1800" dirty="0" err="1" smtClean="0"/>
              <a:t>file</a:t>
            </a:r>
            <a:r>
              <a:rPr lang="en-US" sz="1800" dirty="0" smtClean="0"/>
              <a:t>: </a:t>
            </a:r>
            <a:r>
              <a:rPr lang="mr-IN" sz="1800" b="1" dirty="0" smtClean="0"/>
              <a:t>EPI+C_IM-0003-0017.dcm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6" y="4826480"/>
            <a:ext cx="4457700" cy="17648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4862128"/>
            <a:ext cx="4304569" cy="17859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4637" y="4872908"/>
            <a:ext cx="4297363" cy="1810806"/>
          </a:xfrm>
          <a:prstGeom prst="rect">
            <a:avLst/>
          </a:prstGeom>
        </p:spPr>
      </p:pic>
      <p:sp>
        <p:nvSpPr>
          <p:cNvPr id="7" name="Frame 6"/>
          <p:cNvSpPr/>
          <p:nvPr/>
        </p:nvSpPr>
        <p:spPr>
          <a:xfrm>
            <a:off x="6447098" y="4731810"/>
            <a:ext cx="509287" cy="392615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10035251" y="4826479"/>
            <a:ext cx="416688" cy="297945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595" y="1499074"/>
            <a:ext cx="9144000" cy="3197088"/>
          </a:xfrm>
          <a:prstGeom prst="rect">
            <a:avLst/>
          </a:prstGeom>
        </p:spPr>
      </p:pic>
      <p:sp>
        <p:nvSpPr>
          <p:cNvPr id="13" name="Frame 12"/>
          <p:cNvSpPr/>
          <p:nvPr/>
        </p:nvSpPr>
        <p:spPr>
          <a:xfrm>
            <a:off x="8659792" y="1849288"/>
            <a:ext cx="553656" cy="442499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ame 13"/>
          <p:cNvSpPr/>
          <p:nvPr/>
        </p:nvSpPr>
        <p:spPr>
          <a:xfrm>
            <a:off x="5757797" y="1856405"/>
            <a:ext cx="509287" cy="42826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Frame 14"/>
          <p:cNvSpPr/>
          <p:nvPr/>
        </p:nvSpPr>
        <p:spPr>
          <a:xfrm>
            <a:off x="2855802" y="1886674"/>
            <a:ext cx="509287" cy="42826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82490" y="1779874"/>
            <a:ext cx="16679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some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other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gray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scales,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they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increase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gray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scale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level</a:t>
            </a:r>
            <a:r>
              <a:rPr lang="zh-CN" altLang="en-US" sz="1400" dirty="0" smtClean="0"/>
              <a:t> 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80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0713" y="1491814"/>
            <a:ext cx="10515600" cy="4351338"/>
          </a:xfrm>
        </p:spPr>
        <p:txBody>
          <a:bodyPr/>
          <a:lstStyle/>
          <a:p>
            <a:r>
              <a:rPr lang="en-US" altLang="zh-CN" dirty="0" smtClean="0"/>
              <a:t>Why</a:t>
            </a:r>
            <a:r>
              <a:rPr lang="zh-CN" altLang="en-US" dirty="0" smtClean="0"/>
              <a:t> </a:t>
            </a:r>
            <a:r>
              <a:rPr lang="en-US" altLang="zh-CN" dirty="0" smtClean="0"/>
              <a:t>LBP</a:t>
            </a:r>
            <a:r>
              <a:rPr lang="zh-CN" altLang="en-US" dirty="0" smtClean="0"/>
              <a:t> </a:t>
            </a:r>
            <a:r>
              <a:rPr lang="en-US" altLang="zh-CN" dirty="0" smtClean="0"/>
              <a:t>Border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matters?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difference</a:t>
            </a:r>
            <a:r>
              <a:rPr lang="en-US" altLang="zh-CN" dirty="0" smtClean="0"/>
              <a:t>s</a:t>
            </a:r>
            <a:r>
              <a:rPr lang="en-US" dirty="0" smtClean="0"/>
              <a:t> 2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altLang="zh-CN" sz="3600" dirty="0" smtClean="0"/>
              <a:t>LBP</a:t>
            </a:r>
            <a:r>
              <a:rPr lang="zh-CN" altLang="en-US" sz="3600" dirty="0" smtClean="0"/>
              <a:t> </a:t>
            </a:r>
            <a:r>
              <a:rPr lang="en-US" sz="3600" dirty="0" smtClean="0"/>
              <a:t>Border </a:t>
            </a:r>
            <a:r>
              <a:rPr lang="en-US" altLang="zh-CN" sz="3600" dirty="0" smtClean="0"/>
              <a:t>effect</a:t>
            </a:r>
            <a:br>
              <a:rPr lang="en-US" altLang="zh-CN" sz="3600" dirty="0" smtClean="0"/>
            </a:br>
            <a:r>
              <a:rPr lang="zh-CN" altLang="en-US" sz="3600" dirty="0" smtClean="0"/>
              <a:t>  </a:t>
            </a:r>
            <a:r>
              <a:rPr lang="en-US" altLang="zh-CN" sz="2000" dirty="0" smtClean="0"/>
              <a:t>LBP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radius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=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3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8679294" y="5993117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r>
              <a:rPr lang="zh-CN" altLang="en-US" dirty="0" smtClean="0"/>
              <a:t>*</a:t>
            </a:r>
            <a:r>
              <a:rPr lang="en-US" dirty="0" smtClean="0"/>
              <a:t>8 ROI</a:t>
            </a:r>
            <a:r>
              <a:rPr lang="zh-CN" altLang="en-US" dirty="0" smtClean="0"/>
              <a:t> </a:t>
            </a:r>
            <a:r>
              <a:rPr lang="en-US" altLang="zh-CN" dirty="0" smtClean="0"/>
              <a:t>box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8277848" y="1491814"/>
            <a:ext cx="3378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Box</a:t>
            </a:r>
            <a:r>
              <a:rPr lang="zh-CN" altLang="en-US" dirty="0" smtClean="0"/>
              <a:t> </a:t>
            </a:r>
            <a:r>
              <a:rPr lang="en-US" altLang="zh-CN" dirty="0" smtClean="0"/>
              <a:t>border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points</a:t>
            </a:r>
            <a:r>
              <a:rPr lang="zh-CN" altLang="en-US" dirty="0" smtClean="0"/>
              <a:t> </a:t>
            </a:r>
            <a:endParaRPr lang="en-US" altLang="zh-CN" dirty="0" smtClean="0"/>
          </a:p>
        </p:txBody>
      </p:sp>
      <p:sp>
        <p:nvSpPr>
          <p:cNvPr id="63" name="TextBox 62"/>
          <p:cNvSpPr txBox="1"/>
          <p:nvPr/>
        </p:nvSpPr>
        <p:spPr>
          <a:xfrm>
            <a:off x="8481974" y="2858116"/>
            <a:ext cx="33782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Box</a:t>
            </a:r>
            <a:r>
              <a:rPr lang="zh-CN" altLang="en-US" dirty="0" smtClean="0"/>
              <a:t> </a:t>
            </a:r>
            <a:r>
              <a:rPr lang="en-US" altLang="zh-CN" dirty="0" smtClean="0"/>
              <a:t>border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points,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altLang="zh-CN" dirty="0" smtClean="0"/>
              <a:t>LBP</a:t>
            </a:r>
            <a:r>
              <a:rPr lang="zh-CN" altLang="en-US" dirty="0" smtClean="0"/>
              <a:t> </a:t>
            </a:r>
            <a:r>
              <a:rPr lang="en-US" altLang="zh-CN" dirty="0" smtClean="0"/>
              <a:t>radius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3,</a:t>
            </a:r>
            <a:r>
              <a:rPr lang="zh-CN" altLang="en-US" dirty="0" smtClean="0"/>
              <a:t> </a:t>
            </a:r>
            <a:r>
              <a:rPr lang="en-US" altLang="zh-CN" dirty="0" smtClean="0"/>
              <a:t>means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center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point,</a:t>
            </a:r>
            <a:r>
              <a:rPr lang="zh-CN" altLang="en-US" dirty="0" smtClean="0"/>
              <a:t> </a:t>
            </a:r>
            <a:r>
              <a:rPr lang="en-US" altLang="zh-CN" dirty="0" smtClean="0"/>
              <a:t>get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points’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grayscale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circle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radius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3.</a:t>
            </a:r>
            <a:r>
              <a:rPr lang="zh-CN" altLang="en-US" dirty="0" smtClean="0"/>
              <a:t>  </a:t>
            </a:r>
            <a:endParaRPr lang="en-US" dirty="0"/>
          </a:p>
        </p:txBody>
      </p:sp>
      <p:grpSp>
        <p:nvGrpSpPr>
          <p:cNvPr id="109" name="Group 108"/>
          <p:cNvGrpSpPr/>
          <p:nvPr/>
        </p:nvGrpSpPr>
        <p:grpSpPr>
          <a:xfrm>
            <a:off x="3606611" y="1573340"/>
            <a:ext cx="5072683" cy="4607846"/>
            <a:chOff x="3356778" y="1835335"/>
            <a:chExt cx="5072683" cy="4607846"/>
          </a:xfrm>
        </p:grpSpPr>
        <p:sp>
          <p:nvSpPr>
            <p:cNvPr id="5" name="Rectangle 4"/>
            <p:cNvSpPr/>
            <p:nvPr/>
          </p:nvSpPr>
          <p:spPr>
            <a:xfrm>
              <a:off x="3356778" y="2318781"/>
              <a:ext cx="4671237" cy="41244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11710" y="3197221"/>
              <a:ext cx="2247905" cy="2253759"/>
            </a:xfrm>
            <a:prstGeom prst="rect">
              <a:avLst/>
            </a:prstGeom>
          </p:spPr>
        </p:pic>
        <p:cxnSp>
          <p:nvCxnSpPr>
            <p:cNvPr id="22" name="Straight Connector 21"/>
            <p:cNvCxnSpPr>
              <a:stCxn id="45" idx="1"/>
            </p:cNvCxnSpPr>
            <p:nvPr/>
          </p:nvCxnSpPr>
          <p:spPr>
            <a:xfrm flipH="1">
              <a:off x="4786267" y="2601981"/>
              <a:ext cx="14884" cy="282807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087029" y="2453833"/>
              <a:ext cx="6671" cy="299714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5331228" y="2358314"/>
              <a:ext cx="0" cy="312188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5600172" y="2358314"/>
              <a:ext cx="6913" cy="309349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>
              <a:off x="5937768" y="2453833"/>
              <a:ext cx="3060" cy="299714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6217489" y="2731625"/>
              <a:ext cx="38604" cy="271935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474061" y="3218142"/>
              <a:ext cx="0" cy="223283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4488163" y="3476385"/>
              <a:ext cx="2247905" cy="1849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4503314" y="3775282"/>
              <a:ext cx="2247905" cy="98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4511710" y="4045951"/>
              <a:ext cx="2247905" cy="1157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4511709" y="5135271"/>
              <a:ext cx="219075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4511710" y="4351802"/>
              <a:ext cx="2247905" cy="1157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4511710" y="4582351"/>
              <a:ext cx="2247905" cy="1568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4511709" y="4861740"/>
              <a:ext cx="2247906" cy="1480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/>
            <p:cNvSpPr/>
            <p:nvPr/>
          </p:nvSpPr>
          <p:spPr>
            <a:xfrm>
              <a:off x="4514125" y="2312796"/>
              <a:ext cx="1959936" cy="1974679"/>
            </a:xfrm>
            <a:prstGeom prst="ellipse">
              <a:avLst/>
            </a:prstGeom>
            <a:noFill/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355325" y="3095634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x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31228" y="3923283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V="1">
              <a:off x="5560634" y="1835335"/>
              <a:ext cx="2414868" cy="14723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V="1">
              <a:off x="5532544" y="3112094"/>
              <a:ext cx="2896917" cy="11260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ectangle 68"/>
            <p:cNvSpPr/>
            <p:nvPr/>
          </p:nvSpPr>
          <p:spPr>
            <a:xfrm>
              <a:off x="6270373" y="3076815"/>
              <a:ext cx="7137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522095" y="3079081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909750" y="3616139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185316" y="3363734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606831" y="3886454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cxnSp>
          <p:nvCxnSpPr>
            <p:cNvPr id="83" name="Straight Connector 82"/>
            <p:cNvCxnSpPr/>
            <p:nvPr/>
          </p:nvCxnSpPr>
          <p:spPr>
            <a:xfrm>
              <a:off x="4885119" y="2561422"/>
              <a:ext cx="1195917" cy="505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4601982" y="2860783"/>
              <a:ext cx="1746199" cy="2937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Rectangle 95"/>
            <p:cNvSpPr/>
            <p:nvPr/>
          </p:nvSpPr>
          <p:spPr>
            <a:xfrm>
              <a:off x="5086740" y="3886454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5933135" y="2476680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98" name="Rectangle 97"/>
            <p:cNvSpPr/>
            <p:nvPr/>
          </p:nvSpPr>
          <p:spPr>
            <a:xfrm>
              <a:off x="6195413" y="2837335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4629822" y="3625818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4517084" y="3394986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4533233" y="2779788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4861774" y="2249823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597670" y="2493034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5089854" y="2201715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4826883" y="3812680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5624443" y="2225369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5301536" y="2177859"/>
              <a:ext cx="32573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92D050"/>
                  </a:solidFill>
                </a:rPr>
                <a:t>x</a:t>
              </a:r>
            </a:p>
          </p:txBody>
        </p:sp>
      </p:grpSp>
      <p:sp>
        <p:nvSpPr>
          <p:cNvPr id="114" name="TextBox 113"/>
          <p:cNvSpPr txBox="1"/>
          <p:nvPr/>
        </p:nvSpPr>
        <p:spPr>
          <a:xfrm>
            <a:off x="9073307" y="4163579"/>
            <a:ext cx="25337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All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black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outside</a:t>
            </a:r>
            <a:r>
              <a:rPr lang="zh-CN" altLang="en-US" sz="1600" dirty="0" smtClean="0"/>
              <a:t> </a:t>
            </a:r>
            <a:r>
              <a:rPr lang="en-US" sz="1600" dirty="0" smtClean="0"/>
              <a:t>8x8 ROI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box,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which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means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grayscale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are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all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0,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when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we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calculate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LBP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of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border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points,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we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cannot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get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correct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LBP</a:t>
            </a:r>
            <a:r>
              <a:rPr lang="zh-CN" altLang="en-US" sz="1600" dirty="0"/>
              <a:t> </a:t>
            </a:r>
            <a:r>
              <a:rPr lang="en-US" altLang="zh-CN" sz="1600" dirty="0" smtClean="0"/>
              <a:t>because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of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this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0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padding</a:t>
            </a:r>
            <a:endParaRPr lang="en-US" sz="1600" dirty="0"/>
          </a:p>
        </p:txBody>
      </p:sp>
      <p:sp>
        <p:nvSpPr>
          <p:cNvPr id="116" name="TextBox 115"/>
          <p:cNvSpPr txBox="1"/>
          <p:nvPr/>
        </p:nvSpPr>
        <p:spPr>
          <a:xfrm>
            <a:off x="27236" y="4588505"/>
            <a:ext cx="35377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/>
              <a:t>Compare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each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LBP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border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point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gray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scale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with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center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gray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scale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get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binary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number:</a:t>
            </a:r>
          </a:p>
          <a:p>
            <a:r>
              <a:rPr lang="zh-CN" altLang="en-US" sz="1400" dirty="0" smtClean="0"/>
              <a:t> </a:t>
            </a:r>
            <a:endParaRPr lang="en-US" altLang="zh-CN" sz="1400" dirty="0" smtClean="0"/>
          </a:p>
          <a:p>
            <a:r>
              <a:rPr lang="en-US" altLang="zh-CN" sz="1400" dirty="0" smtClean="0"/>
              <a:t>if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gray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scale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of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border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&lt;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center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gray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scale: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0</a:t>
            </a:r>
          </a:p>
          <a:p>
            <a:r>
              <a:rPr lang="en-US" altLang="zh-CN" sz="1400" dirty="0" err="1" smtClean="0"/>
              <a:t>Otherwises</a:t>
            </a:r>
            <a:r>
              <a:rPr lang="en-US" altLang="zh-CN" sz="1400" dirty="0" smtClean="0"/>
              <a:t>,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1</a:t>
            </a:r>
          </a:p>
          <a:p>
            <a:endParaRPr lang="en-US" sz="1400" dirty="0"/>
          </a:p>
          <a:p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this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point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LBP: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000000000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000001111</a:t>
            </a:r>
            <a:r>
              <a:rPr lang="zh-CN" altLang="en-US" sz="1400" dirty="0" smtClean="0"/>
              <a:t> </a:t>
            </a:r>
            <a:endParaRPr lang="en-US" altLang="zh-CN" sz="1400" dirty="0" smtClean="0"/>
          </a:p>
          <a:p>
            <a:r>
              <a:rPr lang="en-US" altLang="zh-CN" sz="1400" dirty="0" smtClean="0"/>
              <a:t>First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9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numbers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0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are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all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0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padding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area,</a:t>
            </a:r>
            <a:r>
              <a:rPr lang="zh-CN" altLang="en-US" sz="1400" dirty="0" smtClean="0"/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which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is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not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correct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LBP.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0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padding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results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in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huge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smtClean="0">
                <a:solidFill>
                  <a:srgbClr val="FF0000"/>
                </a:solidFill>
              </a:rPr>
              <a:t>artifact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in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LBP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</a:rPr>
              <a:t>calculation</a:t>
            </a:r>
            <a:r>
              <a:rPr lang="zh-CN" altLang="en-US" sz="1400" dirty="0" smtClean="0">
                <a:solidFill>
                  <a:srgbClr val="FF0000"/>
                </a:solidFill>
              </a:rPr>
              <a:t> </a:t>
            </a:r>
            <a:endParaRPr lang="en-US" sz="1400" dirty="0">
              <a:solidFill>
                <a:srgbClr val="FF0000"/>
              </a:solidFill>
            </a:endParaRPr>
          </a:p>
        </p:txBody>
      </p:sp>
      <p:pic>
        <p:nvPicPr>
          <p:cNvPr id="117" name="Picture 1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67" y="2074249"/>
            <a:ext cx="3322640" cy="2559789"/>
          </a:xfrm>
          <a:prstGeom prst="rect">
            <a:avLst/>
          </a:prstGeom>
        </p:spPr>
      </p:pic>
      <p:cxnSp>
        <p:nvCxnSpPr>
          <p:cNvPr id="118" name="Straight Arrow Connector 117"/>
          <p:cNvCxnSpPr/>
          <p:nvPr/>
        </p:nvCxnSpPr>
        <p:spPr>
          <a:xfrm>
            <a:off x="7315200" y="4336039"/>
            <a:ext cx="1493134" cy="53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>
            <a:off x="6985901" y="5168064"/>
            <a:ext cx="1693393" cy="8250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5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338" y="376699"/>
            <a:ext cx="11353801" cy="1325563"/>
          </a:xfrm>
        </p:spPr>
        <p:txBody>
          <a:bodyPr/>
          <a:lstStyle/>
          <a:p>
            <a:r>
              <a:rPr lang="en-US" dirty="0" smtClean="0"/>
              <a:t>Pipeline difference</a:t>
            </a:r>
            <a:r>
              <a:rPr lang="en-US" altLang="zh-CN" dirty="0" smtClean="0"/>
              <a:t>s</a:t>
            </a:r>
            <a:r>
              <a:rPr lang="en-US" dirty="0" smtClean="0"/>
              <a:t> 2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altLang="zh-CN" sz="3600" dirty="0" smtClean="0"/>
              <a:t>LBP</a:t>
            </a:r>
            <a:r>
              <a:rPr lang="zh-CN" altLang="en-US" sz="3600" dirty="0" smtClean="0"/>
              <a:t> </a:t>
            </a:r>
            <a:r>
              <a:rPr lang="en-US" sz="3600" dirty="0" smtClean="0"/>
              <a:t>Border Handling difference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/>
            </a:r>
            <a:br>
              <a:rPr lang="en-US" altLang="zh-CN" sz="3600" dirty="0" smtClean="0"/>
            </a:br>
            <a:r>
              <a:rPr lang="zh-CN" altLang="en-US" sz="3600" dirty="0" smtClean="0"/>
              <a:t>  </a:t>
            </a:r>
            <a:r>
              <a:rPr lang="en-US" altLang="zh-CN" sz="2800" dirty="0" smtClean="0"/>
              <a:t>LBP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radius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=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1/3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83519"/>
          </a:xfrm>
        </p:spPr>
        <p:txBody>
          <a:bodyPr/>
          <a:lstStyle/>
          <a:p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Mitchell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 smtClean="0"/>
              <a:t>Ours:</a:t>
            </a:r>
            <a:r>
              <a:rPr lang="zh-CN" altLang="en-US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00" y="2456153"/>
            <a:ext cx="10345900" cy="16599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900" y="5023563"/>
            <a:ext cx="10879300" cy="1420099"/>
          </a:xfrm>
          <a:prstGeom prst="rect">
            <a:avLst/>
          </a:prstGeom>
        </p:spPr>
      </p:pic>
      <p:sp>
        <p:nvSpPr>
          <p:cNvPr id="8" name="Frame 7"/>
          <p:cNvSpPr/>
          <p:nvPr/>
        </p:nvSpPr>
        <p:spPr>
          <a:xfrm>
            <a:off x="3514846" y="2404559"/>
            <a:ext cx="1172902" cy="489112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/>
          <p:cNvSpPr/>
          <p:nvPr/>
        </p:nvSpPr>
        <p:spPr>
          <a:xfrm>
            <a:off x="3194613" y="4900201"/>
            <a:ext cx="2176040" cy="470452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/>
          <p:cNvSpPr/>
          <p:nvPr/>
        </p:nvSpPr>
        <p:spPr>
          <a:xfrm>
            <a:off x="1007900" y="2954142"/>
            <a:ext cx="1966794" cy="470452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/>
          <p:cNvSpPr/>
          <p:nvPr/>
        </p:nvSpPr>
        <p:spPr>
          <a:xfrm>
            <a:off x="6447550" y="2954142"/>
            <a:ext cx="1064420" cy="470452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/>
          <p:cNvSpPr/>
          <p:nvPr/>
        </p:nvSpPr>
        <p:spPr>
          <a:xfrm>
            <a:off x="5007980" y="3547956"/>
            <a:ext cx="1797934" cy="470452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/>
          <p:cNvSpPr/>
          <p:nvPr/>
        </p:nvSpPr>
        <p:spPr>
          <a:xfrm>
            <a:off x="903277" y="5498386"/>
            <a:ext cx="1816774" cy="470452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ame 13"/>
          <p:cNvSpPr/>
          <p:nvPr/>
        </p:nvSpPr>
        <p:spPr>
          <a:xfrm>
            <a:off x="4803720" y="5436705"/>
            <a:ext cx="1168817" cy="470452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Frame 14"/>
          <p:cNvSpPr/>
          <p:nvPr/>
        </p:nvSpPr>
        <p:spPr>
          <a:xfrm>
            <a:off x="4411884" y="5986206"/>
            <a:ext cx="1653250" cy="470452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687748" y="1810480"/>
            <a:ext cx="5301204" cy="6277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388128" y="2016048"/>
            <a:ext cx="4705447" cy="30075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048241" y="1177966"/>
            <a:ext cx="1622898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Difference:</a:t>
            </a:r>
          </a:p>
          <a:p>
            <a:r>
              <a:rPr lang="en-US" altLang="zh-CN" sz="1100" dirty="0" smtClean="0"/>
              <a:t>Dr.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Mitchell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only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use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original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8</a:t>
            </a:r>
            <a:r>
              <a:rPr lang="zh-CN" altLang="en-US" sz="1100" dirty="0" smtClean="0"/>
              <a:t>*</a:t>
            </a:r>
            <a:r>
              <a:rPr lang="en-US" altLang="zh-CN" sz="1100" dirty="0" smtClean="0"/>
              <a:t>8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box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to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process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LBP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features,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but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it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cannot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solve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LBP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border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effect.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We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use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extended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box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to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process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LBP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features,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which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solve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LBP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border</a:t>
            </a:r>
            <a:r>
              <a:rPr lang="zh-CN" altLang="en-US" sz="1100" dirty="0" smtClean="0"/>
              <a:t> </a:t>
            </a:r>
            <a:r>
              <a:rPr lang="en-US" altLang="zh-CN" sz="1100" dirty="0" smtClean="0"/>
              <a:t>effect</a:t>
            </a:r>
            <a:r>
              <a:rPr lang="zh-CN" altLang="en-US" sz="1100" dirty="0" smtClean="0"/>
              <a:t> </a:t>
            </a:r>
            <a:endParaRPr lang="en-US" sz="1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1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328" y="13126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LBP</a:t>
            </a:r>
            <a:r>
              <a:rPr lang="zh-CN" altLang="en-US" dirty="0" smtClean="0"/>
              <a:t> </a:t>
            </a:r>
            <a:r>
              <a:rPr lang="en-US" altLang="zh-CN" dirty="0" smtClean="0"/>
              <a:t>border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handling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comparison</a:t>
            </a:r>
            <a:r>
              <a:rPr lang="zh-CN" altLang="en-US" dirty="0" smtClean="0"/>
              <a:t> </a:t>
            </a:r>
            <a:r>
              <a:rPr lang="en-US" altLang="zh-CN" dirty="0" smtClean="0"/>
              <a:t>Example</a:t>
            </a:r>
            <a:br>
              <a:rPr lang="en-US" altLang="zh-CN" dirty="0" smtClean="0"/>
            </a:br>
            <a:r>
              <a:rPr lang="en-US" dirty="0"/>
              <a:t> </a:t>
            </a:r>
            <a:r>
              <a:rPr lang="zh-CN" altLang="en-US" dirty="0" smtClean="0"/>
              <a:t> </a:t>
            </a:r>
            <a:r>
              <a:rPr lang="en-US" sz="2000" dirty="0" err="1" smtClean="0"/>
              <a:t>Rwh</a:t>
            </a:r>
            <a:r>
              <a:rPr lang="en-US" sz="2000" dirty="0"/>
              <a:t>: slice 17, slice coordinate (x, y) = (161,126), </a:t>
            </a:r>
            <a:r>
              <a:rPr lang="mr-IN" sz="2000" dirty="0" err="1"/>
              <a:t>dicom</a:t>
            </a:r>
            <a:r>
              <a:rPr lang="en-US" sz="2000" dirty="0"/>
              <a:t> </a:t>
            </a:r>
            <a:r>
              <a:rPr lang="mr-IN" sz="2000" dirty="0" err="1"/>
              <a:t>file</a:t>
            </a:r>
            <a:r>
              <a:rPr lang="en-US" sz="2000" dirty="0"/>
              <a:t>: </a:t>
            </a:r>
            <a:r>
              <a:rPr lang="en-US" sz="2000" i="1" dirty="0" smtClean="0"/>
              <a:t>Ax_T2_FSE_INTER_IM-0001-0017.dcm</a:t>
            </a:r>
            <a:br>
              <a:rPr lang="en-US" sz="2000" i="1" dirty="0" smtClean="0"/>
            </a:br>
            <a:r>
              <a:rPr lang="zh-CN" altLang="en-US" sz="2000" i="1" dirty="0" smtClean="0"/>
              <a:t>    </a:t>
            </a:r>
            <a:r>
              <a:rPr lang="en-US" altLang="zh-CN" sz="2000" i="1" dirty="0" smtClean="0"/>
              <a:t>LBP</a:t>
            </a:r>
            <a:r>
              <a:rPr lang="zh-CN" altLang="en-US" sz="2000" i="1" dirty="0" smtClean="0"/>
              <a:t> </a:t>
            </a:r>
            <a:r>
              <a:rPr lang="en-US" altLang="zh-CN" sz="2000" i="1" dirty="0" smtClean="0"/>
              <a:t>radius</a:t>
            </a:r>
            <a:r>
              <a:rPr lang="zh-CN" altLang="en-US" sz="2000" i="1" dirty="0" smtClean="0"/>
              <a:t> </a:t>
            </a:r>
            <a:r>
              <a:rPr lang="en-US" altLang="zh-CN" sz="2000" i="1" dirty="0" smtClean="0"/>
              <a:t>=</a:t>
            </a:r>
            <a:r>
              <a:rPr lang="zh-CN" altLang="en-US" sz="2000" i="1" dirty="0" smtClean="0"/>
              <a:t> </a:t>
            </a:r>
            <a:r>
              <a:rPr lang="en-US" altLang="zh-CN" sz="2000" i="1" dirty="0" smtClean="0"/>
              <a:t>1</a:t>
            </a:r>
            <a:r>
              <a:rPr lang="zh-CN" altLang="en-US" sz="2000" dirty="0" smtClean="0"/>
              <a:t> </a:t>
            </a:r>
            <a:endParaRPr lang="en-US" sz="2000" dirty="0"/>
          </a:p>
        </p:txBody>
      </p:sp>
      <p:sp>
        <p:nvSpPr>
          <p:cNvPr id="92" name="TextBox 91"/>
          <p:cNvSpPr txBox="1"/>
          <p:nvPr/>
        </p:nvSpPr>
        <p:spPr>
          <a:xfrm>
            <a:off x="2498256" y="4661828"/>
            <a:ext cx="2980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Mitchell’s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LBP:</a:t>
            </a:r>
            <a:r>
              <a:rPr lang="zh-CN" altLang="en-US" dirty="0" smtClean="0"/>
              <a:t> </a:t>
            </a:r>
            <a:r>
              <a:rPr lang="en-US" altLang="zh-CN" dirty="0" smtClean="0"/>
              <a:t>8</a:t>
            </a:r>
            <a:r>
              <a:rPr lang="zh-CN" altLang="en-US" dirty="0" smtClean="0"/>
              <a:t>*</a:t>
            </a:r>
            <a:r>
              <a:rPr lang="en-US" altLang="zh-CN" dirty="0" smtClean="0"/>
              <a:t>8</a:t>
            </a:r>
            <a:r>
              <a:rPr lang="zh-CN" altLang="en-US" dirty="0" smtClean="0"/>
              <a:t> </a:t>
            </a:r>
            <a:r>
              <a:rPr lang="en-US" altLang="zh-CN" dirty="0" smtClean="0"/>
              <a:t>box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93" name="TextBox 92"/>
          <p:cNvSpPr txBox="1"/>
          <p:nvPr/>
        </p:nvSpPr>
        <p:spPr>
          <a:xfrm>
            <a:off x="6461087" y="4614895"/>
            <a:ext cx="2976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LBP:</a:t>
            </a:r>
            <a:r>
              <a:rPr lang="zh-CN" altLang="en-US" dirty="0" smtClean="0"/>
              <a:t> </a:t>
            </a:r>
            <a:r>
              <a:rPr lang="en-US" altLang="zh-CN" dirty="0" smtClean="0"/>
              <a:t>extended</a:t>
            </a:r>
            <a:r>
              <a:rPr lang="zh-CN" altLang="en-US" dirty="0" smtClean="0"/>
              <a:t> </a:t>
            </a:r>
            <a:r>
              <a:rPr lang="en-US" altLang="zh-CN" dirty="0" smtClean="0"/>
              <a:t>10</a:t>
            </a:r>
            <a:r>
              <a:rPr lang="zh-CN" altLang="en-US" dirty="0" smtClean="0"/>
              <a:t>*</a:t>
            </a:r>
            <a:r>
              <a:rPr lang="en-US" altLang="zh-CN" dirty="0" smtClean="0"/>
              <a:t>10</a:t>
            </a:r>
            <a:r>
              <a:rPr lang="zh-CN" altLang="en-US" dirty="0" smtClean="0"/>
              <a:t> </a:t>
            </a:r>
            <a:r>
              <a:rPr lang="en-US" altLang="zh-CN" dirty="0" smtClean="0"/>
              <a:t>box</a:t>
            </a:r>
            <a:r>
              <a:rPr lang="zh-CN" altLang="en-US" dirty="0" smtClean="0"/>
              <a:t> </a:t>
            </a:r>
            <a:endParaRPr lang="en-US" dirty="0"/>
          </a:p>
        </p:txBody>
      </p:sp>
      <p:grpSp>
        <p:nvGrpSpPr>
          <p:cNvPr id="190" name="Group 189"/>
          <p:cNvGrpSpPr/>
          <p:nvPr/>
        </p:nvGrpSpPr>
        <p:grpSpPr>
          <a:xfrm>
            <a:off x="2092644" y="1275673"/>
            <a:ext cx="3223358" cy="3353216"/>
            <a:chOff x="1509925" y="1304509"/>
            <a:chExt cx="3223358" cy="3353216"/>
          </a:xfrm>
        </p:grpSpPr>
        <p:sp>
          <p:nvSpPr>
            <p:cNvPr id="89" name="Rectangle 88"/>
            <p:cNvSpPr/>
            <p:nvPr/>
          </p:nvSpPr>
          <p:spPr>
            <a:xfrm>
              <a:off x="1509925" y="1304509"/>
              <a:ext cx="3223358" cy="3353216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9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44813" y="1603557"/>
              <a:ext cx="2747963" cy="2755119"/>
            </a:xfrm>
            <a:prstGeom prst="rect">
              <a:avLst/>
            </a:prstGeom>
          </p:spPr>
        </p:pic>
        <p:cxnSp>
          <p:nvCxnSpPr>
            <p:cNvPr id="94" name="Straight Connector 93"/>
            <p:cNvCxnSpPr/>
            <p:nvPr/>
          </p:nvCxnSpPr>
          <p:spPr>
            <a:xfrm>
              <a:off x="1744813" y="1914232"/>
              <a:ext cx="2747963" cy="716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V="1">
              <a:off x="1744813" y="2232072"/>
              <a:ext cx="2731593" cy="98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 flipV="1">
              <a:off x="1744813" y="2630072"/>
              <a:ext cx="2731593" cy="98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 flipV="1">
              <a:off x="1752358" y="2983257"/>
              <a:ext cx="2740418" cy="1016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 flipV="1">
              <a:off x="1752358" y="3317610"/>
              <a:ext cx="2724048" cy="1467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V="1">
              <a:off x="1744813" y="3656466"/>
              <a:ext cx="2731593" cy="491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V="1">
              <a:off x="1752358" y="3985513"/>
              <a:ext cx="2749940" cy="1961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>
              <a:off x="2095018" y="1603557"/>
              <a:ext cx="0" cy="275511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/>
          </p:nvCxnSpPr>
          <p:spPr>
            <a:xfrm flipH="1">
              <a:off x="2430684" y="1332430"/>
              <a:ext cx="23764" cy="302624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H="1">
              <a:off x="2789499" y="1344374"/>
              <a:ext cx="26183" cy="301430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/>
          </p:nvCxnSpPr>
          <p:spPr>
            <a:xfrm flipH="1">
              <a:off x="3148314" y="1344374"/>
              <a:ext cx="12250" cy="301430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/>
          </p:nvCxnSpPr>
          <p:spPr>
            <a:xfrm flipH="1">
              <a:off x="3472405" y="1332430"/>
              <a:ext cx="46974" cy="302624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/>
          </p:nvCxnSpPr>
          <p:spPr>
            <a:xfrm flipH="1">
              <a:off x="3796496" y="1603557"/>
              <a:ext cx="22152" cy="275511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 flipH="1">
              <a:off x="4143737" y="1619951"/>
              <a:ext cx="10577" cy="273872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TextBox 164"/>
            <p:cNvSpPr txBox="1"/>
            <p:nvPr/>
          </p:nvSpPr>
          <p:spPr>
            <a:xfrm>
              <a:off x="2788502" y="1619951"/>
              <a:ext cx="3588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FFC000"/>
                  </a:solidFill>
                </a:rPr>
                <a:t>X</a:t>
              </a:r>
              <a:endParaRPr lang="en-US" dirty="0">
                <a:solidFill>
                  <a:srgbClr val="FFC000"/>
                </a:solidFill>
              </a:endParaRP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3171082" y="1575636"/>
              <a:ext cx="3588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2456867" y="1603557"/>
              <a:ext cx="3588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793696" y="1940239"/>
              <a:ext cx="3588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70" name="TextBox 169"/>
            <p:cNvSpPr txBox="1"/>
            <p:nvPr/>
          </p:nvSpPr>
          <p:spPr>
            <a:xfrm flipH="1" flipV="1">
              <a:off x="2454448" y="1332430"/>
              <a:ext cx="3109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2457532" y="1913504"/>
              <a:ext cx="3588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3186896" y="1938353"/>
              <a:ext cx="3588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2861089" y="1313891"/>
              <a:ext cx="3569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3160564" y="1320902"/>
              <a:ext cx="3588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6077491" y="1203030"/>
            <a:ext cx="3385599" cy="3405058"/>
            <a:chOff x="5658389" y="1285054"/>
            <a:chExt cx="3385599" cy="3405058"/>
          </a:xfrm>
        </p:grpSpPr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85569" y="1304510"/>
              <a:ext cx="3358419" cy="3353215"/>
            </a:xfrm>
            <a:prstGeom prst="rect">
              <a:avLst/>
            </a:prstGeom>
          </p:spPr>
        </p:pic>
        <p:cxnSp>
          <p:nvCxnSpPr>
            <p:cNvPr id="102" name="Straight Connector 101"/>
            <p:cNvCxnSpPr/>
            <p:nvPr/>
          </p:nvCxnSpPr>
          <p:spPr>
            <a:xfrm>
              <a:off x="5658389" y="1603557"/>
              <a:ext cx="3385599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 flipV="1">
              <a:off x="5658389" y="1902605"/>
              <a:ext cx="3385599" cy="44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>
            <a:xfrm>
              <a:off x="5685569" y="2241898"/>
              <a:ext cx="3358419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 flipV="1">
              <a:off x="5691398" y="3294272"/>
              <a:ext cx="3352590" cy="3800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/>
            <p:nvPr/>
          </p:nvCxnSpPr>
          <p:spPr>
            <a:xfrm flipV="1">
              <a:off x="5685569" y="2576792"/>
              <a:ext cx="3358419" cy="4555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>
              <a:endCxn id="90" idx="3"/>
            </p:cNvCxnSpPr>
            <p:nvPr/>
          </p:nvCxnSpPr>
          <p:spPr>
            <a:xfrm>
              <a:off x="5685569" y="2976092"/>
              <a:ext cx="3358419" cy="50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 flipV="1">
              <a:off x="5683380" y="3639311"/>
              <a:ext cx="3360608" cy="2206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V="1">
              <a:off x="5685569" y="4005131"/>
              <a:ext cx="3358419" cy="5703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 flipV="1">
              <a:off x="5702801" y="4358676"/>
              <a:ext cx="3341187" cy="61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/>
          </p:nvCxnSpPr>
          <p:spPr>
            <a:xfrm>
              <a:off x="6029413" y="1304509"/>
              <a:ext cx="12572" cy="335321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/>
          </p:nvCxnSpPr>
          <p:spPr>
            <a:xfrm>
              <a:off x="8737889" y="1304509"/>
              <a:ext cx="47296" cy="335321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 flipH="1">
              <a:off x="6319778" y="1304509"/>
              <a:ext cx="23149" cy="336732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6689170" y="1304509"/>
              <a:ext cx="997" cy="335321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 flipH="1">
              <a:off x="6979534" y="1304509"/>
              <a:ext cx="45302" cy="335321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 flipH="1">
              <a:off x="7373073" y="1304509"/>
              <a:ext cx="56877" cy="338560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 flipH="1">
              <a:off x="7627716" y="1316899"/>
              <a:ext cx="80026" cy="33408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 flipH="1">
              <a:off x="8067554" y="1304509"/>
              <a:ext cx="33728" cy="335321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 flipH="1">
              <a:off x="8368496" y="1316899"/>
              <a:ext cx="22153" cy="335493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TextBox 178"/>
            <p:cNvSpPr txBox="1"/>
            <p:nvPr/>
          </p:nvSpPr>
          <p:spPr>
            <a:xfrm>
              <a:off x="7157945" y="1586777"/>
              <a:ext cx="1319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FFC000"/>
                  </a:solidFill>
                </a:rPr>
                <a:t>X</a:t>
              </a:r>
              <a:endParaRPr lang="en-US" dirty="0">
                <a:solidFill>
                  <a:srgbClr val="FFC000"/>
                </a:solidFill>
              </a:endParaRPr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6702740" y="1575635"/>
              <a:ext cx="2643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81" name="TextBox 180"/>
            <p:cNvSpPr txBox="1"/>
            <p:nvPr/>
          </p:nvSpPr>
          <p:spPr>
            <a:xfrm>
              <a:off x="7105859" y="1304509"/>
              <a:ext cx="2450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7068482" y="1921111"/>
              <a:ext cx="3089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6719475" y="1313891"/>
              <a:ext cx="2643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6720905" y="1916996"/>
              <a:ext cx="2643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85" name="TextBox 184"/>
            <p:cNvSpPr txBox="1"/>
            <p:nvPr/>
          </p:nvSpPr>
          <p:spPr>
            <a:xfrm>
              <a:off x="7438504" y="1285054"/>
              <a:ext cx="2643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86" name="TextBox 185"/>
            <p:cNvSpPr txBox="1"/>
            <p:nvPr/>
          </p:nvSpPr>
          <p:spPr>
            <a:xfrm>
              <a:off x="7407957" y="1608201"/>
              <a:ext cx="2643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187" name="TextBox 186"/>
            <p:cNvSpPr txBox="1"/>
            <p:nvPr/>
          </p:nvSpPr>
          <p:spPr>
            <a:xfrm flipH="1">
              <a:off x="7487614" y="1921111"/>
              <a:ext cx="727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rgbClr val="92D050"/>
                  </a:solidFill>
                </a:rPr>
                <a:t>X</a:t>
              </a:r>
              <a:endParaRPr lang="en-US" dirty="0">
                <a:solidFill>
                  <a:srgbClr val="92D050"/>
                </a:solidFill>
              </a:endParaRPr>
            </a:p>
          </p:txBody>
        </p:sp>
      </p:grpSp>
      <p:pic>
        <p:nvPicPr>
          <p:cNvPr id="188" name="Picture 18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279" y="4951840"/>
            <a:ext cx="3791095" cy="1912702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7656" y="4988337"/>
            <a:ext cx="3521680" cy="1860983"/>
          </a:xfrm>
          <a:prstGeom prst="rect">
            <a:avLst/>
          </a:prstGeom>
        </p:spPr>
      </p:pic>
      <p:sp>
        <p:nvSpPr>
          <p:cNvPr id="192" name="TextBox 191"/>
          <p:cNvSpPr txBox="1"/>
          <p:nvPr/>
        </p:nvSpPr>
        <p:spPr>
          <a:xfrm>
            <a:off x="227936" y="4317664"/>
            <a:ext cx="16056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For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this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point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in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Dr.</a:t>
            </a:r>
            <a:r>
              <a:rPr lang="zh-CN" altLang="en-US" sz="1200" dirty="0" smtClean="0"/>
              <a:t> </a:t>
            </a:r>
            <a:r>
              <a:rPr lang="en-US" altLang="zh-CN" sz="1200" dirty="0" err="1" smtClean="0"/>
              <a:t>Mitechell’s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LBP: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00000011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This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is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not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correct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93" name="TextBox 192"/>
          <p:cNvSpPr txBox="1"/>
          <p:nvPr/>
        </p:nvSpPr>
        <p:spPr>
          <a:xfrm>
            <a:off x="9985702" y="3737732"/>
            <a:ext cx="16056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For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this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point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in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Our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LBP: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11100011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This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is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correct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LBP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for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this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border</a:t>
            </a:r>
            <a:r>
              <a:rPr lang="zh-CN" altLang="en-US" sz="1200" dirty="0" smtClean="0">
                <a:solidFill>
                  <a:srgbClr val="FF0000"/>
                </a:solidFill>
              </a:rPr>
              <a:t> </a:t>
            </a:r>
            <a:r>
              <a:rPr lang="en-US" altLang="zh-CN" sz="1200" dirty="0" smtClean="0">
                <a:solidFill>
                  <a:srgbClr val="FF0000"/>
                </a:solidFill>
              </a:rPr>
              <a:t>point</a:t>
            </a:r>
          </a:p>
          <a:p>
            <a:endParaRPr lang="en-US" sz="1200" dirty="0">
              <a:solidFill>
                <a:srgbClr val="FF0000"/>
              </a:solidFill>
            </a:endParaRPr>
          </a:p>
          <a:p>
            <a:r>
              <a:rPr lang="en-US" altLang="zh-CN" sz="1200" dirty="0" smtClean="0"/>
              <a:t>After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get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correct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of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8</a:t>
            </a:r>
            <a:r>
              <a:rPr lang="zh-CN" altLang="en-US" sz="1200" dirty="0" smtClean="0"/>
              <a:t>*</a:t>
            </a:r>
            <a:r>
              <a:rPr lang="en-US" altLang="zh-CN" sz="1200" dirty="0" smtClean="0"/>
              <a:t>8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box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points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by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using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extended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10</a:t>
            </a:r>
            <a:r>
              <a:rPr lang="zh-CN" altLang="en-US" sz="1200" dirty="0" smtClean="0"/>
              <a:t>*</a:t>
            </a:r>
            <a:r>
              <a:rPr lang="en-US" altLang="zh-CN" sz="1200" dirty="0" smtClean="0"/>
              <a:t>10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box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points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,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we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will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zoom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back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to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8</a:t>
            </a:r>
            <a:r>
              <a:rPr lang="zh-CN" altLang="en-US" sz="1200" dirty="0" smtClean="0"/>
              <a:t>*</a:t>
            </a:r>
            <a:r>
              <a:rPr lang="en-US" altLang="zh-CN" sz="1200" dirty="0" smtClean="0"/>
              <a:t>8</a:t>
            </a:r>
            <a:r>
              <a:rPr lang="zh-CN" altLang="en-US" sz="1200" dirty="0" smtClean="0"/>
              <a:t> </a:t>
            </a:r>
            <a:r>
              <a:rPr lang="en-US" altLang="zh-CN" sz="1200" dirty="0" smtClean="0"/>
              <a:t>box</a:t>
            </a:r>
            <a:r>
              <a:rPr lang="zh-CN" altLang="en-US" sz="1200" dirty="0" smtClean="0"/>
              <a:t> </a:t>
            </a:r>
            <a:endParaRPr lang="en-US" sz="1200" dirty="0"/>
          </a:p>
        </p:txBody>
      </p:sp>
      <p:sp>
        <p:nvSpPr>
          <p:cNvPr id="194" name="Oval 193"/>
          <p:cNvSpPr/>
          <p:nvPr/>
        </p:nvSpPr>
        <p:spPr>
          <a:xfrm>
            <a:off x="3027393" y="1275689"/>
            <a:ext cx="1073499" cy="926748"/>
          </a:xfrm>
          <a:prstGeom prst="ellipse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5" name="Oval 194"/>
          <p:cNvSpPr/>
          <p:nvPr/>
        </p:nvSpPr>
        <p:spPr>
          <a:xfrm>
            <a:off x="7093068" y="1215678"/>
            <a:ext cx="1028890" cy="925344"/>
          </a:xfrm>
          <a:prstGeom prst="ellipse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40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correct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normalize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gray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[0,</a:t>
            </a:r>
            <a:r>
              <a:rPr lang="zh-CN" altLang="en-US" dirty="0" smtClean="0"/>
              <a:t> </a:t>
            </a:r>
            <a:r>
              <a:rPr lang="en-US" altLang="zh-CN" dirty="0" smtClean="0"/>
              <a:t>255]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got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box.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Mitchell</a:t>
            </a:r>
            <a:r>
              <a:rPr lang="zh-CN" altLang="en-US" dirty="0" smtClean="0"/>
              <a:t> </a:t>
            </a:r>
            <a:r>
              <a:rPr lang="en-US" altLang="zh-CN" dirty="0" smtClean="0"/>
              <a:t>normalize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gray</a:t>
            </a:r>
            <a:r>
              <a:rPr lang="zh-CN" altLang="en-US" dirty="0" smtClean="0"/>
              <a:t> </a:t>
            </a:r>
            <a:r>
              <a:rPr lang="en-US" altLang="zh-CN" dirty="0" smtClean="0"/>
              <a:t>scale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[0,</a:t>
            </a:r>
            <a:r>
              <a:rPr lang="zh-CN" altLang="en-US" dirty="0" smtClean="0"/>
              <a:t> </a:t>
            </a:r>
            <a:r>
              <a:rPr lang="en-US" altLang="zh-CN" dirty="0" smtClean="0"/>
              <a:t>256]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then</a:t>
            </a:r>
            <a:r>
              <a:rPr lang="zh-CN" altLang="en-US" dirty="0" smtClean="0"/>
              <a:t> </a:t>
            </a:r>
            <a:r>
              <a:rPr lang="en-US" altLang="zh-CN" dirty="0" smtClean="0"/>
              <a:t>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made</a:t>
            </a:r>
            <a:r>
              <a:rPr lang="zh-CN" altLang="en-US" dirty="0" smtClean="0"/>
              <a:t> </a:t>
            </a:r>
            <a:r>
              <a:rPr lang="en-US" altLang="zh-CN" dirty="0" smtClean="0"/>
              <a:t>brightness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darkness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points.</a:t>
            </a:r>
          </a:p>
          <a:p>
            <a:endParaRPr lang="en-US" dirty="0"/>
          </a:p>
          <a:p>
            <a:r>
              <a:rPr lang="en-US" altLang="zh-CN" dirty="0" smtClean="0"/>
              <a:t>2.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extended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box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eliminating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LBP</a:t>
            </a:r>
            <a:r>
              <a:rPr lang="zh-CN" altLang="en-US" dirty="0" smtClean="0"/>
              <a:t> </a:t>
            </a:r>
            <a:r>
              <a:rPr lang="en-US" altLang="zh-CN" dirty="0" smtClean="0"/>
              <a:t>border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LBP</a:t>
            </a:r>
            <a:r>
              <a:rPr lang="zh-CN" altLang="en-US" dirty="0" smtClean="0"/>
              <a:t> </a:t>
            </a:r>
            <a:r>
              <a:rPr lang="en-US" altLang="zh-CN" dirty="0" smtClean="0"/>
              <a:t>calculation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border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8</a:t>
            </a:r>
            <a:r>
              <a:rPr lang="zh-CN" altLang="en-US" dirty="0" smtClean="0"/>
              <a:t>*</a:t>
            </a:r>
            <a:r>
              <a:rPr lang="en-US" altLang="zh-CN" dirty="0" smtClean="0"/>
              <a:t>8</a:t>
            </a:r>
            <a:r>
              <a:rPr lang="zh-CN" altLang="en-US" dirty="0" smtClean="0"/>
              <a:t> </a:t>
            </a:r>
            <a:r>
              <a:rPr lang="en-US" altLang="zh-CN" dirty="0" smtClean="0"/>
              <a:t>box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correct,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Mitchell</a:t>
            </a:r>
            <a:r>
              <a:rPr lang="zh-CN" altLang="en-US" dirty="0" smtClean="0"/>
              <a:t> </a:t>
            </a:r>
            <a:r>
              <a:rPr lang="en-US" altLang="zh-CN" dirty="0" smtClean="0"/>
              <a:t>did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consider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padding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condition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wrong</a:t>
            </a:r>
            <a:r>
              <a:rPr lang="zh-CN" altLang="en-US" dirty="0" smtClean="0"/>
              <a:t> </a:t>
            </a:r>
            <a:r>
              <a:rPr lang="en-US" altLang="zh-CN" dirty="0" smtClean="0"/>
              <a:t>LBP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border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points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8</a:t>
            </a:r>
            <a:r>
              <a:rPr lang="zh-CN" altLang="en-US" dirty="0" smtClean="0"/>
              <a:t>*</a:t>
            </a:r>
            <a:r>
              <a:rPr lang="en-US" altLang="zh-CN" dirty="0" smtClean="0"/>
              <a:t>8</a:t>
            </a:r>
            <a:r>
              <a:rPr lang="zh-CN" altLang="en-US" dirty="0" smtClean="0"/>
              <a:t> </a:t>
            </a:r>
            <a:r>
              <a:rPr lang="en-US" altLang="zh-CN" dirty="0" smtClean="0"/>
              <a:t>box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calculate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LBP.</a:t>
            </a:r>
            <a:r>
              <a:rPr lang="zh-CN" altLang="en-US" dirty="0" smtClean="0"/>
              <a:t>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469B-04E7-6844-B063-ABDF21E396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77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537</Words>
  <Application>Microsoft Macintosh PowerPoint</Application>
  <PresentationFormat>Widescreen</PresentationFormat>
  <Paragraphs>102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Calibri Light</vt:lpstr>
      <vt:lpstr>DengXian</vt:lpstr>
      <vt:lpstr>DengXian Light</vt:lpstr>
      <vt:lpstr>Mangal</vt:lpstr>
      <vt:lpstr>Arial</vt:lpstr>
      <vt:lpstr>Office Theme</vt:lpstr>
      <vt:lpstr>Comparison between Dr. Mitchell’s pipeline and ours </vt:lpstr>
      <vt:lpstr>Pipeline differences 1 -  Normalization difference</vt:lpstr>
      <vt:lpstr>ROI comparison Example1  Rwh: slice 17, slice coordinate (x, y) = (161,126), dicom file: Ax_T2_FSE_INTER_IM-0001-0017.dcm</vt:lpstr>
      <vt:lpstr>ROI comparison Example2  Rwh: slice 17, slice coordinate (x, y) = (161,126), dicom file: EPI+C_IM-0003-0017.dcm</vt:lpstr>
      <vt:lpstr>Pipeline differences 2 – LBP Border effect   LBP radius = 3 </vt:lpstr>
      <vt:lpstr>Pipeline differences 2 – LBP Border Handling difference    LBP radius = 1/3</vt:lpstr>
      <vt:lpstr>LBP border handling comparison Example   Rwh: slice 17, slice coordinate (x, y) = (161,126), dicom file: Ax_T2_FSE_INTER_IM-0001-0017.dcm     LBP radius = 1 </vt:lpstr>
      <vt:lpstr>Summary 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between Ross’s pipeline and ours </dc:title>
  <dc:creator>Yanzhe Xu (Student)</dc:creator>
  <cp:lastModifiedBy>Yanzhe Xu (Student)</cp:lastModifiedBy>
  <cp:revision>59</cp:revision>
  <cp:lastPrinted>2016-12-12T04:55:24Z</cp:lastPrinted>
  <dcterms:created xsi:type="dcterms:W3CDTF">2016-12-11T23:59:37Z</dcterms:created>
  <dcterms:modified xsi:type="dcterms:W3CDTF">2016-12-12T16:59:50Z</dcterms:modified>
</cp:coreProperties>
</file>

<file path=docProps/thumbnail.jpeg>
</file>